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3" r:id="rId3"/>
    <p:sldId id="285" r:id="rId4"/>
    <p:sldId id="275" r:id="rId5"/>
    <p:sldId id="278" r:id="rId6"/>
    <p:sldId id="273" r:id="rId7"/>
    <p:sldId id="283" r:id="rId8"/>
    <p:sldId id="282" r:id="rId9"/>
    <p:sldId id="279" r:id="rId10"/>
    <p:sldId id="287" r:id="rId11"/>
    <p:sldId id="284" r:id="rId12"/>
    <p:sldId id="288" r:id="rId13"/>
    <p:sldId id="280" r:id="rId14"/>
    <p:sldId id="264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 varScale="1">
        <p:scale>
          <a:sx n="81" d="100"/>
          <a:sy n="81" d="100"/>
        </p:scale>
        <p:origin x="9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766290" y="5699326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Zhanwang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Peng</a:t>
            </a:r>
          </a:p>
        </p:txBody>
      </p: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7D4DC6-CABE-4625-926E-B86168B8AE42}"/>
              </a:ext>
            </a:extLst>
          </p:cNvPr>
          <p:cNvSpPr txBox="1"/>
          <p:nvPr/>
        </p:nvSpPr>
        <p:spPr>
          <a:xfrm>
            <a:off x="732030" y="2312593"/>
            <a:ext cx="11433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 Knowledge-Aware Attentional Reasoning Network for Recommendation</a:t>
            </a:r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AAAI 2020</a:t>
            </a:r>
            <a:r>
              <a:rPr lang="zh-CN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F5A4A-742A-47CD-84F4-33C1CE45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Approach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D311325-BA0A-4A1A-98BE-E4D3BBC33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279" y="3962399"/>
            <a:ext cx="5220152" cy="14174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C83C29-D975-4A2D-B870-08DE344F9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45" y="2253576"/>
            <a:ext cx="3124471" cy="23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C85470-CFBC-4E18-8700-520EA4D8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916" y="2230714"/>
            <a:ext cx="2179509" cy="2819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69A6502-6D8C-4491-86C0-365762DCEC97}"/>
              </a:ext>
            </a:extLst>
          </p:cNvPr>
          <p:cNvSpPr txBox="1"/>
          <p:nvPr/>
        </p:nvSpPr>
        <p:spPr>
          <a:xfrm>
            <a:off x="1718006" y="3429000"/>
            <a:ext cx="280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Loss function</a:t>
            </a:r>
            <a:r>
              <a:rPr lang="zh-CN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65468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C6D24-B670-4E21-B742-7B58BFFB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  <a:endParaRPr lang="zh-CN" altLang="en-US" sz="44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0F6DD4E1-ABBF-48B5-B9E3-00C2D04F7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066" y="1755679"/>
            <a:ext cx="8123624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9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F69C0A-A1AF-4A71-84DE-E8140EA0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B8D12F2-EBF6-453C-AD77-698919825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37" y="1317625"/>
            <a:ext cx="9344326" cy="48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5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6EC34D-5E3B-43F8-8B9C-83092BA0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21" y="2036494"/>
            <a:ext cx="9426757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 user‘s historical click sequence information is useful.</a:t>
            </a:r>
            <a:br>
              <a:rPr lang="en-US" altLang="zh-CN" dirty="0"/>
            </a:br>
            <a:endParaRPr lang="en-US" altLang="zh-CN" dirty="0"/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 experimental results demonstrate that our model KARN has achieved state-of-the-art recommendation performance.</a:t>
            </a:r>
            <a:br>
              <a:rPr lang="en-US" altLang="zh-CN" dirty="0"/>
            </a:br>
            <a:r>
              <a:rPr lang="en-US" altLang="zh-CN" b="0" dirty="0">
                <a:solidFill>
                  <a:schemeClr val="tx1"/>
                </a:solidFill>
              </a:rPr>
              <a:t> </a:t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2800" dirty="0"/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Introduction</a:t>
            </a:r>
            <a:r>
              <a:rPr lang="en-US" altLang="zh-CN" sz="4000" b="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Approach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Experiments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1D95C-A682-41C0-8188-1EC6B38C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D3E0CFD-E950-4B53-9050-206E517D1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8218" y="1480147"/>
            <a:ext cx="6035563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2A372EB-17DC-45ED-9AE1-55173C118517}"/>
              </a:ext>
            </a:extLst>
          </p:cNvPr>
          <p:cNvSpPr/>
          <p:nvPr/>
        </p:nvSpPr>
        <p:spPr>
          <a:xfrm>
            <a:off x="1466847" y="1943435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Definition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49423A-9D47-4005-B568-AE87C9979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751" y="2569095"/>
            <a:ext cx="3139712" cy="3886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AE7CDE-5E6C-44DE-96FD-7D58371F923B}"/>
              </a:ext>
            </a:extLst>
          </p:cNvPr>
          <p:cNvSpPr txBox="1"/>
          <p:nvPr/>
        </p:nvSpPr>
        <p:spPr>
          <a:xfrm>
            <a:off x="1458125" y="3259298"/>
            <a:ext cx="307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U:an user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V:a candidate item </a:t>
            </a: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A53429-276A-41FF-BDD5-12ED204FD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751" y="4064443"/>
            <a:ext cx="2880610" cy="3505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47F87DF-6F48-4357-BC4E-96173A9DCA8A}"/>
              </a:ext>
            </a:extLst>
          </p:cNvPr>
          <p:cNvSpPr txBox="1"/>
          <p:nvPr/>
        </p:nvSpPr>
        <p:spPr>
          <a:xfrm>
            <a:off x="1553751" y="4553146"/>
            <a:ext cx="307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user’s history clicked item sequence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2235DB3-3616-4155-BE2B-66B11E9D7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125" y="5470446"/>
            <a:ext cx="1364098" cy="3429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93571A-0E78-4B03-B687-28D577748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895" y="5470446"/>
            <a:ext cx="1813717" cy="3353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97C784C-3252-40E0-AC02-DDAA1BF11B1E}"/>
              </a:ext>
            </a:extLst>
          </p:cNvPr>
          <p:cNvSpPr txBox="1"/>
          <p:nvPr/>
        </p:nvSpPr>
        <p:spPr>
          <a:xfrm>
            <a:off x="1203487" y="6076724"/>
            <a:ext cx="450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paths between user u and item 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9BF265C-EB1A-42F2-857B-46CB756E3624}"/>
              </a:ext>
            </a:extLst>
          </p:cNvPr>
          <p:cNvSpPr/>
          <p:nvPr/>
        </p:nvSpPr>
        <p:spPr>
          <a:xfrm>
            <a:off x="5709500" y="19896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User-item graph</a:t>
            </a:r>
            <a:r>
              <a:rPr lang="zh-CN" altLang="en-US" sz="1600" dirty="0"/>
              <a:t>构造参考论文：</a:t>
            </a:r>
            <a:r>
              <a:rPr lang="en-US" altLang="zh-CN" sz="1600" dirty="0"/>
              <a:t>Personalized recommendations using knowledge graphs: A probabilistic logic programming approach</a:t>
            </a:r>
            <a:endParaRPr lang="zh-CN" altLang="en-US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950BD9-7D2B-42E7-A32C-5EBA7123DEF8}"/>
              </a:ext>
            </a:extLst>
          </p:cNvPr>
          <p:cNvSpPr txBox="1"/>
          <p:nvPr/>
        </p:nvSpPr>
        <p:spPr>
          <a:xfrm>
            <a:off x="5816338" y="3259298"/>
            <a:ext cx="544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User</a:t>
            </a:r>
            <a:r>
              <a:rPr lang="zh-CN" altLang="en-US" sz="1600" dirty="0"/>
              <a:t>与</a:t>
            </a:r>
            <a:r>
              <a:rPr lang="en-US" altLang="zh-CN" sz="1600" dirty="0"/>
              <a:t>item</a:t>
            </a:r>
            <a:r>
              <a:rPr lang="zh-CN" altLang="en-US" sz="1600" dirty="0"/>
              <a:t>的路径对构造参考论文：</a:t>
            </a:r>
            <a:r>
              <a:rPr lang="en-US" altLang="zh-CN" sz="1600" dirty="0" err="1"/>
              <a:t>Deeppath</a:t>
            </a:r>
            <a:r>
              <a:rPr lang="en-US" altLang="zh-CN" sz="1600" dirty="0"/>
              <a:t>: A reinforcement learning method for knowledge graph reasoning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85A8C2-9196-4510-B33B-B817D474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50" y="1357460"/>
            <a:ext cx="10143099" cy="54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4DE94D-B68A-4C14-8E9A-09AC5A51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3333"/>
            <a:ext cx="5075360" cy="48848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FB2EFE-3C5A-4338-BBF5-AA5FA2C3E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824" y="1745238"/>
            <a:ext cx="5570703" cy="3886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A7CAC3-A574-44FB-80D9-EDD4DC000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300" y="2305588"/>
            <a:ext cx="784928" cy="3200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2FEFF1-EB71-4CEC-BC26-EEBD34D3B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228" y="2237002"/>
            <a:ext cx="2370025" cy="3886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DB1547-E689-4CD2-BB97-257034F55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68" y="2865222"/>
            <a:ext cx="3322608" cy="3734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9FF769-6578-4520-940B-9D4D88162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8176" y="2876653"/>
            <a:ext cx="2697714" cy="3505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2AA063-72E9-4B7B-A5D0-B5CA7DA409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25" y="3379848"/>
            <a:ext cx="3696020" cy="274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E8E45F9-BDB3-4349-9832-7A811A2DA39E}"/>
                  </a:ext>
                </a:extLst>
              </p:cNvPr>
              <p:cNvSpPr txBox="1"/>
              <p:nvPr/>
            </p:nvSpPr>
            <p:spPr>
              <a:xfrm>
                <a:off x="9764603" y="3284860"/>
                <a:ext cx="2281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max-pooling(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E8E45F9-BDB3-4349-9832-7A811A2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603" y="3284860"/>
                <a:ext cx="2281287" cy="369332"/>
              </a:xfrm>
              <a:prstGeom prst="rect">
                <a:avLst/>
              </a:prstGeom>
              <a:blipFill>
                <a:blip r:embed="rId10"/>
                <a:stretch>
                  <a:fillRect t="-10000" r="-508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2B40BC39-189B-4EE7-A749-2EFCF39BAF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732027"/>
            <a:ext cx="3086367" cy="4877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8D9460-4E07-43A2-A3E9-7305140679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297584"/>
            <a:ext cx="3970364" cy="3200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E35687-8A8F-4391-B9E2-41C3CDAFB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0253" y="3793640"/>
            <a:ext cx="1135478" cy="3505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0DDC911-9F3E-4A18-B645-DD82A18172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4695487"/>
            <a:ext cx="2552921" cy="10897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D892DEA-C3FE-4EB6-AF5D-DD31FB504F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48921" y="4967648"/>
            <a:ext cx="2392887" cy="5867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1D9829A-58D4-4106-9C0E-86C42E8BDD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5300" y="5785241"/>
            <a:ext cx="922100" cy="381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3986FDD-D0E4-4D8E-992D-762B9BE6FD30}"/>
                  </a:ext>
                </a:extLst>
              </p:cNvPr>
              <p:cNvSpPr/>
              <p:nvPr/>
            </p:nvSpPr>
            <p:spPr>
              <a:xfrm>
                <a:off x="7686872" y="5812987"/>
                <a:ext cx="3598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is the transformation function.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3986FDD-D0E4-4D8E-992D-762B9BE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872" y="5812987"/>
                <a:ext cx="3598999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Approach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3E18D-7ECB-4A4F-884F-016D401EB10F}"/>
              </a:ext>
            </a:extLst>
          </p:cNvPr>
          <p:cNvSpPr/>
          <p:nvPr/>
        </p:nvSpPr>
        <p:spPr>
          <a:xfrm>
            <a:off x="664635" y="125347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User’s History Interest Extraction: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6EEA61-2CFB-4082-8CD8-8099750E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82" y="1951422"/>
            <a:ext cx="2911092" cy="5334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5AFE40-3B99-4D58-BAEA-3F9552872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35" y="2588698"/>
            <a:ext cx="3566469" cy="342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BC5574-8239-4581-82E2-77FDFCC7B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20" y="1973572"/>
            <a:ext cx="1150720" cy="381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9CF9F8-F5C2-4624-9CAD-DAA500244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82" y="3270996"/>
            <a:ext cx="3429297" cy="1310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D331E81-45BD-4202-89BD-6687C58A4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82" y="4921118"/>
            <a:ext cx="3970364" cy="3734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2C6728-CEDD-4A90-9A56-2F93744FC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82" y="5562676"/>
            <a:ext cx="6157494" cy="3200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D26ECA9-497B-44AF-AA71-42E49AF194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6127" y="5562676"/>
            <a:ext cx="3375953" cy="2972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5ED105-F1A7-4611-AA96-262903349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406" y="1438140"/>
            <a:ext cx="4084674" cy="28272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1E44A8-5505-4385-AB3C-9EFBFDDAC0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083" y="1589422"/>
            <a:ext cx="1607959" cy="31244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3A8148C-D88E-4A6D-9ABA-A11125C7B4B1}"/>
              </a:ext>
            </a:extLst>
          </p:cNvPr>
          <p:cNvSpPr txBox="1"/>
          <p:nvPr/>
        </p:nvSpPr>
        <p:spPr>
          <a:xfrm>
            <a:off x="2143052" y="1554687"/>
            <a:ext cx="236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Input of LSTM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053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C1541-D5FA-446A-B0B6-F8E39CDB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7" y="3332807"/>
            <a:ext cx="5547841" cy="33073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C1C608-EBDB-44FC-A173-8E5EEDEC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39827"/>
            <a:ext cx="3604572" cy="3124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3D2672-CAE2-41C4-B6BD-AAF5F779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247" y="4636016"/>
            <a:ext cx="1455546" cy="3200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FF9126-43A3-422E-B2C4-E73CE14A8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586" y="3495454"/>
            <a:ext cx="1790855" cy="327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13C170-601C-4CFA-80E3-38FB831D0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88" y="5627086"/>
            <a:ext cx="4640982" cy="3200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896923-6E5C-42FB-92FA-9123D3214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988" y="6013142"/>
            <a:ext cx="6294665" cy="2743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2C9E55-0EC5-4312-84A4-0BBABAD36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4988" y="6284384"/>
            <a:ext cx="3497883" cy="2972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D1BCD9C-DABF-4318-83D8-A49808599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3981" y="4124584"/>
            <a:ext cx="1646063" cy="3124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29C4DD-F9AB-4396-954D-B00F4773B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971" y="1046609"/>
            <a:ext cx="2926334" cy="22861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12EF64-FFAE-4A54-BCE3-E094AA569E7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4932"/>
          <a:stretch/>
        </p:blipFill>
        <p:spPr>
          <a:xfrm>
            <a:off x="6096000" y="1195628"/>
            <a:ext cx="4801386" cy="21670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F8B7335-B76B-40F0-96F4-14A90897F8D3}"/>
                  </a:ext>
                </a:extLst>
              </p:cNvPr>
              <p:cNvSpPr txBox="1"/>
              <p:nvPr/>
            </p:nvSpPr>
            <p:spPr>
              <a:xfrm>
                <a:off x="7280877" y="3352140"/>
                <a:ext cx="4355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如上图，</a:t>
                </a:r>
                <a:r>
                  <a:rPr lang="en-US" altLang="zh-CN" sz="1600" dirty="0"/>
                  <a:t>e</a:t>
                </a:r>
                <a:r>
                  <a:rPr lang="zh-CN" altLang="en-US" sz="1600" dirty="0"/>
                  <a:t>是指实体</a:t>
                </a:r>
                <a:r>
                  <a:rPr lang="en-US" altLang="zh-CN" sz="1600" dirty="0" err="1"/>
                  <a:t>Titantc</a:t>
                </a:r>
                <a:r>
                  <a:rPr lang="en-US" altLang="zh-CN" sz="16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1600" i="1">
                        <a:latin typeface="Cambria Math" panose="02040503050406030204" pitchFamily="18" charset="0"/>
                      </a:rPr>
                      <m:t>指</m:t>
                    </m:r>
                  </m:oMath>
                </a14:m>
                <a:r>
                  <a:rPr lang="en-US" altLang="zh-CN" sz="1600" dirty="0" err="1"/>
                  <a:t>Titantic</a:t>
                </a:r>
                <a:r>
                  <a:rPr lang="zh-CN" altLang="en-US" sz="1600" dirty="0"/>
                  <a:t>的类型是</a:t>
                </a:r>
                <a:r>
                  <a:rPr lang="en-US" altLang="zh-CN" sz="1600" dirty="0" err="1"/>
                  <a:t>Romance,Tiantic</a:t>
                </a:r>
                <a:r>
                  <a:rPr lang="zh-CN" altLang="en-US" sz="1600" dirty="0"/>
                  <a:t>与下一个实体的关系是</a:t>
                </a:r>
                <a:r>
                  <a:rPr lang="en-US" altLang="zh-CN" sz="1600" dirty="0"/>
                  <a:t>r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F8B7335-B76B-40F0-96F4-14A90897F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877" y="3352140"/>
                <a:ext cx="4355184" cy="584775"/>
              </a:xfrm>
              <a:prstGeom prst="rect">
                <a:avLst/>
              </a:prstGeom>
              <a:blipFill>
                <a:blip r:embed="rId12"/>
                <a:stretch>
                  <a:fillRect l="-699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11CB422-2D94-4429-BDC3-A02C088CDB7A}"/>
              </a:ext>
            </a:extLst>
          </p:cNvPr>
          <p:cNvSpPr txBox="1"/>
          <p:nvPr/>
        </p:nvSpPr>
        <p:spPr>
          <a:xfrm>
            <a:off x="7475456" y="4025245"/>
            <a:ext cx="35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是一条路径</a:t>
            </a:r>
          </a:p>
        </p:txBody>
      </p:sp>
    </p:spTree>
    <p:extLst>
      <p:ext uri="{BB962C8B-B14F-4D97-AF65-F5344CB8AC3E}">
        <p14:creationId xmlns:p14="http://schemas.microsoft.com/office/powerpoint/2010/main" val="216223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96221A-EBD9-4A02-B48B-2A02F877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0138"/>
            <a:ext cx="3086367" cy="3048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8821C2-4238-4AB4-A4D4-049AA2AF6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58" y="1677971"/>
            <a:ext cx="4828994" cy="2443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714C20-08FF-4A29-B905-1A61135F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60380"/>
            <a:ext cx="4602879" cy="2895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E8BBA5-28A9-4435-B93B-00160BAB8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155" y="2775381"/>
            <a:ext cx="3414056" cy="533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0D4374-8D35-46AC-944F-562FA563E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570" y="3756871"/>
            <a:ext cx="6553768" cy="7011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294D18-39F6-4905-B0A8-20831F599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156" y="3341893"/>
            <a:ext cx="4183743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21278</TotalTime>
  <Words>183</Words>
  <Application>Microsoft Office PowerPoint</Application>
  <PresentationFormat>宽屏</PresentationFormat>
  <Paragraphs>59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黑体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Introduction 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</vt:lpstr>
      <vt:lpstr>PowerPoint 演示文稿</vt:lpstr>
      <vt:lpstr>Experiments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彭 展望</cp:lastModifiedBy>
  <cp:revision>837</cp:revision>
  <dcterms:created xsi:type="dcterms:W3CDTF">2017-04-22T07:59:29Z</dcterms:created>
  <dcterms:modified xsi:type="dcterms:W3CDTF">2020-04-21T01:03:39Z</dcterms:modified>
</cp:coreProperties>
</file>